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1" r:id="rId2"/>
    <p:sldId id="279" r:id="rId3"/>
    <p:sldId id="297" r:id="rId4"/>
    <p:sldId id="299" r:id="rId5"/>
    <p:sldId id="296" r:id="rId6"/>
    <p:sldId id="30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ara" initials="M" lastIdx="1" clrIdx="0"/>
  <p:cmAuthor id="2" name="Biedrība Latvijas ceļu būvētājs" initials="BLcb" lastIdx="1" clrIdx="1">
    <p:extLst>
      <p:ext uri="{19B8F6BF-5375-455C-9EA6-DF929625EA0E}">
        <p15:presenceInfo xmlns:p15="http://schemas.microsoft.com/office/powerpoint/2012/main" xmlns="" userId="917c6344974af6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39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2018. gadā plānotais investīciju apjoms uz 2020. gadu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6.31412786108918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C6-4B32-9C8B-9AEB5E1FC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3256000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69-4C3C-9A66-37D372F241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2020. gada reālās plānotās investīcijas pēc finansējuma apjoma samazinājuma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3493396894669026E-3"/>
                  <c:y val="-1.57853196527229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C6-4B32-9C8B-9AEB5E1FC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863000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69-4C3C-9A66-37D372F241EA}"/>
            </c:ext>
          </c:extLst>
        </c:ser>
        <c:dLbls/>
        <c:gapWidth val="219"/>
        <c:overlap val="-27"/>
        <c:axId val="125364480"/>
        <c:axId val="125390848"/>
      </c:barChart>
      <c:catAx>
        <c:axId val="1253644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5390848"/>
        <c:crosses val="autoZero"/>
        <c:auto val="1"/>
        <c:lblAlgn val="ctr"/>
        <c:lblOffset val="100"/>
      </c:catAx>
      <c:valAx>
        <c:axId val="1253908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536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2020. gada reālās investīcijas pēc finansējuma apjoma samazinājuma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6986793789340029E-3"/>
                  <c:y val="-3.78847671665351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DD-473B-97B7-950F94A901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11476000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69-4C3C-9A66-37D372F241EA}"/>
            </c:ext>
          </c:extLst>
        </c:ser>
        <c:dLbls/>
        <c:gapWidth val="219"/>
        <c:overlap val="-27"/>
        <c:axId val="125424384"/>
        <c:axId val="125425920"/>
      </c:barChart>
      <c:catAx>
        <c:axId val="125424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5425920"/>
        <c:crosses val="autoZero"/>
        <c:auto val="1"/>
        <c:lblAlgn val="ctr"/>
        <c:lblOffset val="100"/>
      </c:catAx>
      <c:valAx>
        <c:axId val="125425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542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Ceļu un maģistrāļu būve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2018. gads</c:v>
                </c:pt>
                <c:pt idx="1">
                  <c:v>2019. gads</c:v>
                </c:pt>
                <c:pt idx="2">
                  <c:v>2020.gads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6755</c:v>
                </c:pt>
                <c:pt idx="1">
                  <c:v>7814</c:v>
                </c:pt>
                <c:pt idx="2">
                  <c:v>4688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69-4C3C-9A66-37D372F241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Titu un tuneļu būve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2018. gads</c:v>
                </c:pt>
                <c:pt idx="1">
                  <c:v>2019. gads</c:v>
                </c:pt>
                <c:pt idx="2">
                  <c:v>2020.gads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828</c:v>
                </c:pt>
                <c:pt idx="1">
                  <c:v>979</c:v>
                </c:pt>
                <c:pt idx="2">
                  <c:v>587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69-4C3C-9A66-37D372F241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Dzelzceļu būve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2018. gads</c:v>
                </c:pt>
                <c:pt idx="1">
                  <c:v>2019. gads</c:v>
                </c:pt>
                <c:pt idx="2">
                  <c:v>2020.gads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404</c:v>
                </c:pt>
                <c:pt idx="1">
                  <c:v>307</c:v>
                </c:pt>
                <c:pt idx="2">
                  <c:v>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969-4C3C-9A66-37D372F241EA}"/>
            </c:ext>
          </c:extLst>
        </c:ser>
        <c:dLbls/>
        <c:gapWidth val="219"/>
        <c:overlap val="-27"/>
        <c:axId val="126048512"/>
        <c:axId val="126054400"/>
      </c:barChart>
      <c:catAx>
        <c:axId val="126048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6054400"/>
        <c:crosses val="autoZero"/>
        <c:auto val="1"/>
        <c:lblAlgn val="ctr"/>
        <c:lblOffset val="100"/>
      </c:catAx>
      <c:valAx>
        <c:axId val="1260544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604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655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38030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9353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304240"/>
            <a:ext cx="10058400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78717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100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66700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92879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04624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45647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348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26930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21957A-EF3E-4022-8597-9065809BEF2F}" type="datetimeFigureOut">
              <a:rPr lang="lv-LV" smtClean="0"/>
              <a:pPr/>
              <a:t>21.01.2020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C34D4B-F353-4E07-8195-9E775BC67BF6}" type="slidenum">
              <a:rPr lang="lv-LV" smtClean="0"/>
              <a:pPr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919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F539456-0B0B-4228-BF41-AF1556EDF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625602"/>
            <a:ext cx="10058400" cy="3566160"/>
          </a:xfrm>
        </p:spPr>
        <p:txBody>
          <a:bodyPr>
            <a:normAutofit/>
          </a:bodyPr>
          <a:lstStyle/>
          <a:p>
            <a:r>
              <a:rPr lang="lv-LV" sz="6000" b="1" dirty="0"/>
              <a:t>Ceļu un tiltu būves nozare </a:t>
            </a:r>
            <a:r>
              <a:rPr lang="lv-LV" sz="6000" b="1" dirty="0" smtClean="0"/>
              <a:t>Jaunajā </a:t>
            </a:r>
            <a:r>
              <a:rPr lang="lv-LV" sz="6000" b="1" dirty="0"/>
              <a:t>2020. </a:t>
            </a:r>
            <a:r>
              <a:rPr lang="lv-LV" sz="6000" b="1" dirty="0" smtClean="0"/>
              <a:t>gadā.</a:t>
            </a:r>
            <a:endParaRPr lang="lv-LV" sz="6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621B2B37-1DB6-4476-9D83-A026F14EDC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lv-LV" dirty="0"/>
              <a:t>Saeimas Ilgtspējīgas attīstības komisijas sēde</a:t>
            </a:r>
          </a:p>
          <a:p>
            <a:pPr algn="r"/>
            <a:r>
              <a:rPr lang="lv-LV" dirty="0"/>
              <a:t> 2020. gada 22.janvārī </a:t>
            </a:r>
            <a:endPara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54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0D40B-8C1A-9549-8FDD-5603C638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6" y="2217420"/>
            <a:ext cx="3200400" cy="22860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venir Book" panose="02000503020000020003" pitchFamily="2" charset="0"/>
              </a:rPr>
              <a:t>Nacionālais</a:t>
            </a:r>
            <a:r>
              <a:rPr lang="en-US" sz="4000" b="1" dirty="0">
                <a:solidFill>
                  <a:schemeClr val="tx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venir Book" panose="02000503020000020003" pitchFamily="2" charset="0"/>
              </a:rPr>
              <a:t>attīstības</a:t>
            </a:r>
            <a:r>
              <a:rPr lang="en-US" sz="4000" b="1" dirty="0">
                <a:solidFill>
                  <a:schemeClr val="tx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venir Book" panose="02000503020000020003" pitchFamily="2" charset="0"/>
              </a:rPr>
              <a:t>plāns</a:t>
            </a:r>
            <a:r>
              <a:rPr lang="en-US" sz="4000" b="1" dirty="0">
                <a:solidFill>
                  <a:schemeClr val="tx1"/>
                </a:solidFill>
                <a:latin typeface="Avenir Book" panose="02000503020000020003" pitchFamily="2" charset="0"/>
              </a:rPr>
              <a:t> 2020</a:t>
            </a:r>
            <a:br>
              <a:rPr lang="en-US" sz="4000" b="1" dirty="0">
                <a:solidFill>
                  <a:schemeClr val="tx1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607288-C77D-FA49-9B47-C887BC4E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>
                <a:latin typeface="Avenir Book" panose="02000503020000020003" pitchFamily="2" charset="0"/>
              </a:rPr>
              <a:t>[55] 2020. </a:t>
            </a:r>
            <a:r>
              <a:rPr lang="en-US" sz="2500" dirty="0" err="1">
                <a:latin typeface="Avenir Book" panose="02000503020000020003" pitchFamily="2" charset="0"/>
              </a:rPr>
              <a:t>gadā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Latvijā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ir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pārdomāta</a:t>
            </a:r>
            <a:r>
              <a:rPr lang="en-US" sz="2500" dirty="0">
                <a:latin typeface="Avenir Book" panose="02000503020000020003" pitchFamily="2" charset="0"/>
              </a:rPr>
              <a:t> un </a:t>
            </a:r>
            <a:r>
              <a:rPr lang="en-US" sz="2500" dirty="0" err="1">
                <a:latin typeface="Avenir Book" panose="02000503020000020003" pitchFamily="2" charset="0"/>
              </a:rPr>
              <a:t>attīstīta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ceļu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infrastruktūra</a:t>
            </a:r>
            <a:r>
              <a:rPr lang="en-US" sz="2500" dirty="0">
                <a:latin typeface="Avenir Book" panose="02000503020000020003" pitchFamily="2" charset="0"/>
              </a:rPr>
              <a:t>. </a:t>
            </a:r>
            <a:r>
              <a:rPr lang="en-US" sz="2500" dirty="0" err="1">
                <a:latin typeface="Avenir Book" panose="02000503020000020003" pitchFamily="2" charset="0"/>
              </a:rPr>
              <a:t>Kvalitatīvi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ceļi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savieno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nacionālas</a:t>
            </a:r>
            <a:r>
              <a:rPr lang="en-US" sz="2500" dirty="0">
                <a:latin typeface="Avenir Book" panose="02000503020000020003" pitchFamily="2" charset="0"/>
              </a:rPr>
              <a:t> un </a:t>
            </a:r>
            <a:r>
              <a:rPr lang="en-US" sz="2500" dirty="0" err="1">
                <a:latin typeface="Avenir Book" panose="02000503020000020003" pitchFamily="2" charset="0"/>
              </a:rPr>
              <a:t>reģionālas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nozīmes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attīstības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centrus</a:t>
            </a:r>
            <a:r>
              <a:rPr lang="en-US" sz="2500" dirty="0">
                <a:latin typeface="Avenir Book" panose="02000503020000020003" pitchFamily="2" charset="0"/>
              </a:rPr>
              <a:t>, </a:t>
            </a:r>
            <a:r>
              <a:rPr lang="en-US" sz="2500" dirty="0" err="1">
                <a:latin typeface="Avenir Book" panose="02000503020000020003" pitchFamily="2" charset="0"/>
              </a:rPr>
              <a:t>kuros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koncentrēta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ražošana</a:t>
            </a:r>
            <a:r>
              <a:rPr lang="en-US" sz="2500" dirty="0">
                <a:latin typeface="Avenir Book" panose="02000503020000020003" pitchFamily="2" charset="0"/>
              </a:rPr>
              <a:t> un </a:t>
            </a:r>
            <a:r>
              <a:rPr lang="en-US" sz="2500" dirty="0" err="1">
                <a:latin typeface="Avenir Book" panose="02000503020000020003" pitchFamily="2" charset="0"/>
              </a:rPr>
              <a:t>pakalpojumi</a:t>
            </a:r>
            <a:r>
              <a:rPr lang="en-US" sz="2500" dirty="0">
                <a:latin typeface="Avenir Book" panose="02000503020000020003" pitchFamily="2" charset="0"/>
              </a:rPr>
              <a:t>. </a:t>
            </a:r>
            <a:r>
              <a:rPr lang="en-US" sz="2500" dirty="0" err="1">
                <a:latin typeface="Avenir Book" panose="02000503020000020003" pitchFamily="2" charset="0"/>
              </a:rPr>
              <a:t>Pateicoties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mērķtiecīgām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investīcijām</a:t>
            </a:r>
            <a:r>
              <a:rPr lang="en-US" sz="2500" dirty="0">
                <a:latin typeface="Avenir Book" panose="02000503020000020003" pitchFamily="2" charset="0"/>
              </a:rPr>
              <a:t>, </a:t>
            </a:r>
            <a:r>
              <a:rPr lang="en-US" sz="2500" dirty="0" err="1">
                <a:latin typeface="Avenir Book" panose="02000503020000020003" pitchFamily="2" charset="0"/>
              </a:rPr>
              <a:t>reģionālajos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attīstības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centros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ir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radītas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jaunas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darbavietas</a:t>
            </a:r>
            <a:r>
              <a:rPr lang="en-US" sz="2500" dirty="0">
                <a:latin typeface="Avenir Book" panose="02000503020000020003" pitchFamily="2" charset="0"/>
              </a:rPr>
              <a:t>, un </a:t>
            </a:r>
            <a:r>
              <a:rPr lang="en-US" sz="2500" dirty="0" err="1">
                <a:latin typeface="Avenir Book" panose="02000503020000020003" pitchFamily="2" charset="0"/>
              </a:rPr>
              <a:t>daudzi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Latvijas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iedzīvotāji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izvēlas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dzīvot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reģionu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centriem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tuvējās</a:t>
            </a:r>
            <a:r>
              <a:rPr lang="en-US" sz="2500" dirty="0">
                <a:latin typeface="Avenir Book" panose="02000503020000020003" pitchFamily="2" charset="0"/>
              </a:rPr>
              <a:t> </a:t>
            </a:r>
            <a:r>
              <a:rPr lang="en-US" sz="2500" dirty="0" err="1">
                <a:latin typeface="Avenir Book" panose="02000503020000020003" pitchFamily="2" charset="0"/>
              </a:rPr>
              <a:t>teritorijās</a:t>
            </a:r>
            <a:r>
              <a:rPr lang="en-US" sz="2500" dirty="0">
                <a:latin typeface="Avenir Book" panose="02000503020000020003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64318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9D02C2D9-716D-444F-B4DF-22C7D566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Plānotās investīcijas </a:t>
            </a:r>
            <a:br>
              <a:rPr lang="lv-LV" dirty="0"/>
            </a:br>
            <a:r>
              <a:rPr lang="lv-LV" dirty="0"/>
              <a:t>ceļu un tiltu nozares uzņēmumos, EUR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5A71BA85-6156-4505-92FD-BF830C6E505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445459273"/>
              </p:ext>
            </p:extLst>
          </p:nvPr>
        </p:nvGraphicFramePr>
        <p:xfrm>
          <a:off x="1096962" y="1846263"/>
          <a:ext cx="9412011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ED34872-1DD2-4DCD-BEB1-D55B3B968CD2}"/>
              </a:ext>
            </a:extLst>
          </p:cNvPr>
          <p:cNvSpPr/>
          <p:nvPr/>
        </p:nvSpPr>
        <p:spPr>
          <a:xfrm>
            <a:off x="10053383" y="5976166"/>
            <a:ext cx="18646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/>
              <a:t>Biedrības LCB aptaujas dati</a:t>
            </a:r>
          </a:p>
        </p:txBody>
      </p:sp>
    </p:spTree>
    <p:extLst>
      <p:ext uri="{BB962C8B-B14F-4D97-AF65-F5344CB8AC3E}">
        <p14:creationId xmlns:p14="http://schemas.microsoft.com/office/powerpoint/2010/main" xmlns="" val="175958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9D02C2D9-716D-444F-B4DF-22C7D566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Zaudējumi nodokļos valsts budžetam 2020. gadā, salīdzinot ar 2019.g., EUR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5A71BA85-6156-4505-92FD-BF830C6E505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788069097"/>
              </p:ext>
            </p:extLst>
          </p:nvPr>
        </p:nvGraphicFramePr>
        <p:xfrm>
          <a:off x="1096962" y="1846263"/>
          <a:ext cx="9412011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59A8EC9-724C-4A13-8EB5-B3A0C2DBE2D4}"/>
              </a:ext>
            </a:extLst>
          </p:cNvPr>
          <p:cNvSpPr/>
          <p:nvPr/>
        </p:nvSpPr>
        <p:spPr>
          <a:xfrm>
            <a:off x="10053382" y="5977891"/>
            <a:ext cx="18646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/>
              <a:t>Biedrības LCB aptaujas dati</a:t>
            </a:r>
          </a:p>
        </p:txBody>
      </p:sp>
    </p:spTree>
    <p:extLst>
      <p:ext uri="{BB962C8B-B14F-4D97-AF65-F5344CB8AC3E}">
        <p14:creationId xmlns:p14="http://schemas.microsoft.com/office/powerpoint/2010/main" xmlns="" val="78668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9D02C2D9-716D-444F-B4DF-22C7D566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Ceļu un tiltu nozarē</a:t>
            </a:r>
            <a:br>
              <a:rPr lang="lv-LV" dirty="0"/>
            </a:br>
            <a:r>
              <a:rPr lang="lv-LV" dirty="0"/>
              <a:t>nodarbināto skaita izmaiņas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5A71BA85-6156-4505-92FD-BF830C6E505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32656036"/>
              </p:ext>
            </p:extLst>
          </p:nvPr>
        </p:nvGraphicFramePr>
        <p:xfrm>
          <a:off x="708342" y="1720533"/>
          <a:ext cx="9412011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95ACB5-5005-4DBC-9870-7F9673F2DBBF}"/>
              </a:ext>
            </a:extLst>
          </p:cNvPr>
          <p:cNvSpPr txBox="1"/>
          <p:nvPr/>
        </p:nvSpPr>
        <p:spPr>
          <a:xfrm>
            <a:off x="8587407" y="5545822"/>
            <a:ext cx="315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*Statistikas pārvalde 2018.g.decembris</a:t>
            </a:r>
          </a:p>
          <a:p>
            <a:r>
              <a:rPr lang="lv-LV" sz="1200" dirty="0"/>
              <a:t>**Valsts ieņēmumu dienests 2019.g. novembris </a:t>
            </a:r>
          </a:p>
          <a:p>
            <a:r>
              <a:rPr lang="lv-LV" sz="1200" dirty="0"/>
              <a:t>*** Biedrības LCB aptaujas dati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5890C6A-3724-4EDF-9898-FD390BB36224}"/>
              </a:ext>
            </a:extLst>
          </p:cNvPr>
          <p:cNvSpPr txBox="1"/>
          <p:nvPr/>
        </p:nvSpPr>
        <p:spPr>
          <a:xfrm>
            <a:off x="3419061" y="5181600"/>
            <a:ext cx="291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D31155C-7B82-4727-BDDB-A1EC00AF9065}"/>
              </a:ext>
            </a:extLst>
          </p:cNvPr>
          <p:cNvSpPr txBox="1"/>
          <p:nvPr/>
        </p:nvSpPr>
        <p:spPr>
          <a:xfrm>
            <a:off x="9233108" y="5214371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***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EE1788-377E-4427-9AFB-3F78F2A4E85D}"/>
              </a:ext>
            </a:extLst>
          </p:cNvPr>
          <p:cNvSpPr txBox="1"/>
          <p:nvPr/>
        </p:nvSpPr>
        <p:spPr>
          <a:xfrm>
            <a:off x="6407426" y="5187577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xmlns="" val="325894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A4CBFF-1586-4B51-99C2-1FDBC141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245AFA-1D0E-473B-94FB-6933B44E0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3429000"/>
            <a:ext cx="6492240" cy="2560320"/>
          </a:xfrm>
        </p:spPr>
        <p:txBody>
          <a:bodyPr>
            <a:normAutofit/>
          </a:bodyPr>
          <a:lstStyle/>
          <a:p>
            <a:pPr algn="r"/>
            <a:r>
              <a:rPr lang="lv-LV" sz="8000" b="1" dirty="0"/>
              <a:t>Paldies par uzmanību!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512BC0-73FF-4002-A353-68AD97873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28EC930-5709-4F0E-BC2D-95CE77CF3D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1227" y="594359"/>
            <a:ext cx="4471416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2071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ija">
  <a:themeElements>
    <a:clrScheme name="Pielāgots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FFF00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kci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i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4241</TotalTime>
  <Words>130</Words>
  <Application>Microsoft Office PowerPoint</Application>
  <PresentationFormat>Custom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Retrospekcija</vt:lpstr>
      <vt:lpstr>Ceļu un tiltu būves nozare Jaunajā 2020. gadā.</vt:lpstr>
      <vt:lpstr>Nacionālais attīstības plāns 2020 </vt:lpstr>
      <vt:lpstr>Plānotās investīcijas  ceļu un tiltu nozares uzņēmumos, EUR</vt:lpstr>
      <vt:lpstr>Zaudējumi nodokļos valsts budžetam 2020. gadā, salīdzinot ar 2019.g., EUR</vt:lpstr>
      <vt:lpstr>Ceļu un tiltu nozarē nodarbināto skaita izmaiņas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</dc:creator>
  <cp:lastModifiedBy>Andris</cp:lastModifiedBy>
  <cp:revision>271</cp:revision>
  <dcterms:created xsi:type="dcterms:W3CDTF">2017-11-30T08:43:40Z</dcterms:created>
  <dcterms:modified xsi:type="dcterms:W3CDTF">2020-01-21T17:35:50Z</dcterms:modified>
</cp:coreProperties>
</file>